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iFk3R9pBZ8pwBbLPZ54Ln6htk0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E845A8-6BAB-4B19-8F5A-690DCB4ECEA7}">
  <a:tblStyle styleId="{FEE845A8-6BAB-4B19-8F5A-690DCB4ECE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0768d214b7b11fe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0768d214b7b11fe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0768d214b7b11f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0768d214b7b11f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1307a1376cf945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1307a1376cf945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52f9ea519e7a0d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52f9ea519e7a0d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dab8b54c974a9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2dab8b54c974a9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9eae0cf5e8c890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9eae0cf5e8c890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9eae0cf5e8c890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9eae0cf5e8c890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8dbc682617e06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8dbc682617e06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f3f47897f8c645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f3f47897f8c645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3611bf2793d0eb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3611bf2793d0eb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5" name="Google Shape;45;p14"/>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46" name="Google Shape;46;p14"/>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5"/>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49" name="Google Shape;49;p15"/>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WF">
  <p:cSld name="CUSTOM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6"/>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52" name="Google Shape;52;p16"/>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7"/>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55" name="Google Shape;55;p17"/>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6"/>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14" name="Google Shape;14;p6"/>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7"/>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18" name="Google Shape;18;p7"/>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8"/>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22" name="Google Shape;22;p8"/>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9"/>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26" name="Google Shape;26;p9"/>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9" name="Google Shape;29;p10"/>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30" name="Google Shape;30;p10"/>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 name="Google Shape;33;p11"/>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34" name="Google Shape;34;p11"/>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12"/>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38" name="Google Shape;38;p12"/>
          <p:cNvSpPr txBox="1"/>
          <p:nvPr>
            <p:ph idx="1" type="body"/>
          </p:nvPr>
        </p:nvSpPr>
        <p:spPr>
          <a:xfrm>
            <a:off x="510575" y="15479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13"/>
          <p:cNvSpPr txBox="1"/>
          <p:nvPr>
            <p:ph type="title"/>
          </p:nvPr>
        </p:nvSpPr>
        <p:spPr>
          <a:xfrm>
            <a:off x="4069300" y="560975"/>
            <a:ext cx="4308600" cy="72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2900"/>
              <a:buNone/>
              <a:defRPr sz="2900">
                <a:solidFill>
                  <a:schemeClr val="lt1"/>
                </a:solidFill>
              </a:defRPr>
            </a:lvl2pPr>
            <a:lvl3pPr lvl="2" algn="l">
              <a:lnSpc>
                <a:spcPct val="100000"/>
              </a:lnSpc>
              <a:spcBef>
                <a:spcPts val="0"/>
              </a:spcBef>
              <a:spcAft>
                <a:spcPts val="0"/>
              </a:spcAft>
              <a:buClr>
                <a:schemeClr val="lt1"/>
              </a:buClr>
              <a:buSzPts val="2900"/>
              <a:buNone/>
              <a:defRPr sz="2900">
                <a:solidFill>
                  <a:schemeClr val="lt1"/>
                </a:solidFill>
              </a:defRPr>
            </a:lvl3pPr>
            <a:lvl4pPr lvl="3" algn="l">
              <a:lnSpc>
                <a:spcPct val="100000"/>
              </a:lnSpc>
              <a:spcBef>
                <a:spcPts val="0"/>
              </a:spcBef>
              <a:spcAft>
                <a:spcPts val="0"/>
              </a:spcAft>
              <a:buClr>
                <a:schemeClr val="lt1"/>
              </a:buClr>
              <a:buSzPts val="2900"/>
              <a:buNone/>
              <a:defRPr sz="2900">
                <a:solidFill>
                  <a:schemeClr val="lt1"/>
                </a:solidFill>
              </a:defRPr>
            </a:lvl4pPr>
            <a:lvl5pPr lvl="4" algn="l">
              <a:lnSpc>
                <a:spcPct val="100000"/>
              </a:lnSpc>
              <a:spcBef>
                <a:spcPts val="0"/>
              </a:spcBef>
              <a:spcAft>
                <a:spcPts val="0"/>
              </a:spcAft>
              <a:buClr>
                <a:schemeClr val="lt1"/>
              </a:buClr>
              <a:buSzPts val="2900"/>
              <a:buNone/>
              <a:defRPr sz="2900">
                <a:solidFill>
                  <a:schemeClr val="lt1"/>
                </a:solidFill>
              </a:defRPr>
            </a:lvl5pPr>
            <a:lvl6pPr lvl="5" algn="l">
              <a:lnSpc>
                <a:spcPct val="100000"/>
              </a:lnSpc>
              <a:spcBef>
                <a:spcPts val="0"/>
              </a:spcBef>
              <a:spcAft>
                <a:spcPts val="0"/>
              </a:spcAft>
              <a:buClr>
                <a:schemeClr val="lt1"/>
              </a:buClr>
              <a:buSzPts val="2900"/>
              <a:buNone/>
              <a:defRPr sz="2900">
                <a:solidFill>
                  <a:schemeClr val="lt1"/>
                </a:solidFill>
              </a:defRPr>
            </a:lvl6pPr>
            <a:lvl7pPr lvl="6" algn="l">
              <a:lnSpc>
                <a:spcPct val="100000"/>
              </a:lnSpc>
              <a:spcBef>
                <a:spcPts val="0"/>
              </a:spcBef>
              <a:spcAft>
                <a:spcPts val="0"/>
              </a:spcAft>
              <a:buClr>
                <a:schemeClr val="lt1"/>
              </a:buClr>
              <a:buSzPts val="2900"/>
              <a:buNone/>
              <a:defRPr sz="2900">
                <a:solidFill>
                  <a:schemeClr val="lt1"/>
                </a:solidFill>
              </a:defRPr>
            </a:lvl7pPr>
            <a:lvl8pPr lvl="7" algn="l">
              <a:lnSpc>
                <a:spcPct val="100000"/>
              </a:lnSpc>
              <a:spcBef>
                <a:spcPts val="0"/>
              </a:spcBef>
              <a:spcAft>
                <a:spcPts val="0"/>
              </a:spcAft>
              <a:buClr>
                <a:schemeClr val="lt1"/>
              </a:buClr>
              <a:buSzPts val="2900"/>
              <a:buNone/>
              <a:defRPr sz="2900">
                <a:solidFill>
                  <a:schemeClr val="lt1"/>
                </a:solidFill>
              </a:defRPr>
            </a:lvl8pPr>
            <a:lvl9pPr lvl="8" algn="l">
              <a:lnSpc>
                <a:spcPct val="100000"/>
              </a:lnSpc>
              <a:spcBef>
                <a:spcPts val="0"/>
              </a:spcBef>
              <a:spcAft>
                <a:spcPts val="0"/>
              </a:spcAft>
              <a:buClr>
                <a:schemeClr val="lt1"/>
              </a:buClr>
              <a:buSzPts val="2900"/>
              <a:buNone/>
              <a:defRPr sz="2900">
                <a:solidFill>
                  <a:schemeClr val="lt1"/>
                </a:solidFill>
              </a:defRPr>
            </a:lvl9pPr>
          </a:lstStyle>
          <a:p/>
        </p:txBody>
      </p:sp>
      <p:sp>
        <p:nvSpPr>
          <p:cNvPr id="42" name="Google Shape;42;p13"/>
          <p:cNvSpPr txBox="1"/>
          <p:nvPr>
            <p:ph idx="1" type="body"/>
          </p:nvPr>
        </p:nvSpPr>
        <p:spPr>
          <a:xfrm>
            <a:off x="4069225" y="1606225"/>
            <a:ext cx="4308600" cy="2976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298450" lvl="1" marL="914400" algn="l">
              <a:lnSpc>
                <a:spcPct val="115000"/>
              </a:lnSpc>
              <a:spcBef>
                <a:spcPts val="0"/>
              </a:spcBef>
              <a:spcAft>
                <a:spcPts val="0"/>
              </a:spcAft>
              <a:buClr>
                <a:schemeClr val="lt1"/>
              </a:buClr>
              <a:buSzPts val="1100"/>
              <a:buChar char="○"/>
              <a:defRPr sz="1100">
                <a:solidFill>
                  <a:schemeClr val="lt1"/>
                </a:solidFill>
              </a:defRPr>
            </a:lvl2pPr>
            <a:lvl3pPr indent="-298450" lvl="2" marL="1371600" algn="l">
              <a:lnSpc>
                <a:spcPct val="115000"/>
              </a:lnSpc>
              <a:spcBef>
                <a:spcPts val="0"/>
              </a:spcBef>
              <a:spcAft>
                <a:spcPts val="0"/>
              </a:spcAft>
              <a:buClr>
                <a:schemeClr val="lt1"/>
              </a:buClr>
              <a:buSzPts val="1100"/>
              <a:buChar char="■"/>
              <a:defRPr sz="1100">
                <a:solidFill>
                  <a:schemeClr val="lt1"/>
                </a:solidFill>
              </a:defRPr>
            </a:lvl3pPr>
            <a:lvl4pPr indent="-298450" lvl="3" marL="1828800" algn="l">
              <a:lnSpc>
                <a:spcPct val="115000"/>
              </a:lnSpc>
              <a:spcBef>
                <a:spcPts val="0"/>
              </a:spcBef>
              <a:spcAft>
                <a:spcPts val="0"/>
              </a:spcAft>
              <a:buClr>
                <a:schemeClr val="lt1"/>
              </a:buClr>
              <a:buSzPts val="1100"/>
              <a:buChar char="●"/>
              <a:defRPr sz="1100">
                <a:solidFill>
                  <a:schemeClr val="lt1"/>
                </a:solidFill>
              </a:defRPr>
            </a:lvl4pPr>
            <a:lvl5pPr indent="-298450" lvl="4" marL="2286000" algn="l">
              <a:lnSpc>
                <a:spcPct val="115000"/>
              </a:lnSpc>
              <a:spcBef>
                <a:spcPts val="0"/>
              </a:spcBef>
              <a:spcAft>
                <a:spcPts val="0"/>
              </a:spcAft>
              <a:buClr>
                <a:schemeClr val="lt1"/>
              </a:buClr>
              <a:buSzPts val="1100"/>
              <a:buChar char="○"/>
              <a:defRPr sz="1100">
                <a:solidFill>
                  <a:schemeClr val="lt1"/>
                </a:solidFill>
              </a:defRPr>
            </a:lvl5pPr>
            <a:lvl6pPr indent="-298450" lvl="5" marL="2743200" algn="l">
              <a:lnSpc>
                <a:spcPct val="115000"/>
              </a:lnSpc>
              <a:spcBef>
                <a:spcPts val="0"/>
              </a:spcBef>
              <a:spcAft>
                <a:spcPts val="0"/>
              </a:spcAft>
              <a:buClr>
                <a:schemeClr val="lt1"/>
              </a:buClr>
              <a:buSzPts val="1100"/>
              <a:buChar char="■"/>
              <a:defRPr sz="1100">
                <a:solidFill>
                  <a:schemeClr val="lt1"/>
                </a:solidFill>
              </a:defRPr>
            </a:lvl6pPr>
            <a:lvl7pPr indent="-298450" lvl="6" marL="3200400" algn="l">
              <a:lnSpc>
                <a:spcPct val="115000"/>
              </a:lnSpc>
              <a:spcBef>
                <a:spcPts val="0"/>
              </a:spcBef>
              <a:spcAft>
                <a:spcPts val="0"/>
              </a:spcAft>
              <a:buClr>
                <a:schemeClr val="lt1"/>
              </a:buClr>
              <a:buSzPts val="1100"/>
              <a:buChar char="●"/>
              <a:defRPr sz="1100">
                <a:solidFill>
                  <a:schemeClr val="lt1"/>
                </a:solidFill>
              </a:defRPr>
            </a:lvl7pPr>
            <a:lvl8pPr indent="-298450" lvl="7" marL="3657600" algn="l">
              <a:lnSpc>
                <a:spcPct val="115000"/>
              </a:lnSpc>
              <a:spcBef>
                <a:spcPts val="0"/>
              </a:spcBef>
              <a:spcAft>
                <a:spcPts val="0"/>
              </a:spcAft>
              <a:buClr>
                <a:schemeClr val="lt1"/>
              </a:buClr>
              <a:buSzPts val="1100"/>
              <a:buChar char="○"/>
              <a:defRPr sz="1100">
                <a:solidFill>
                  <a:schemeClr val="lt1"/>
                </a:solidFill>
              </a:defRPr>
            </a:lvl8pPr>
            <a:lvl9pPr indent="-298450" lvl="8" marL="4114800" algn="l">
              <a:lnSpc>
                <a:spcPct val="115000"/>
              </a:lnSpc>
              <a:spcBef>
                <a:spcPts val="0"/>
              </a:spcBef>
              <a:spcAft>
                <a:spcPts val="0"/>
              </a:spcAft>
              <a:buClr>
                <a:schemeClr val="lt1"/>
              </a:buClr>
              <a:buSzPts val="1100"/>
              <a:buChar char="■"/>
              <a:defRPr sz="11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view.officeapps.live.com/op/view.aspx?src=https%3A%2F%2Fwww.cbd.int%2Fcooperation%2Ffinal-report-CITES%2520CBD_Vilm_Workshop_Report.doc&amp;wdOrigin=BROWSELINK" TargetMode="External"/><Relationship Id="rId10" Type="http://schemas.openxmlformats.org/officeDocument/2006/relationships/hyperlink" Target="https://unfccc.int/sites/default/files/unfccc-warsaw-js-cites.pdf" TargetMode="External"/><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cites.org/sites/default/files/eng/com/sc/74/Inf/E-SC74-Inf-15.pdf" TargetMode="External"/><Relationship Id="rId4" Type="http://schemas.openxmlformats.org/officeDocument/2006/relationships/hyperlink" Target="https://www.awf.org/blog/what-does-cites-conference-mean-africas-threatened-wildlife" TargetMode="External"/><Relationship Id="rId9" Type="http://schemas.openxmlformats.org/officeDocument/2006/relationships/hyperlink" Target="https://www.hsi.org/news-media/southern-african-nations-2019-cites-reservations/" TargetMode="External"/><Relationship Id="rId5" Type="http://schemas.openxmlformats.org/officeDocument/2006/relationships/hyperlink" Target="https://core.ac.uk/download/pdf/235407592.pdf" TargetMode="External"/><Relationship Id="rId6" Type="http://schemas.openxmlformats.org/officeDocument/2006/relationships/hyperlink" Target="https://resourceafrica.net/why-africa-needs-a-common-stance-at-cites/" TargetMode="External"/><Relationship Id="rId7" Type="http://schemas.openxmlformats.org/officeDocument/2006/relationships/hyperlink" Target="https://www.theguardian.com/environment/2016/oct/02/african-lions-trade-ban-fails-global-wildlife-summit" TargetMode="External"/><Relationship Id="rId8" Type="http://schemas.openxmlformats.org/officeDocument/2006/relationships/hyperlink" Target="https://wwf.panda.org/wwf_news/?205727/Countries-fail-to-protect-endangered-species-from-illegal-tra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nvSpPr>
        <p:spPr>
          <a:xfrm>
            <a:off x="914400" y="983010"/>
            <a:ext cx="7315200" cy="361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rPr>
              <a:t>CHARLES R WALL YOUNG AFRICAN FELLOWSHIP PROGRAMME</a:t>
            </a:r>
            <a:endParaRPr b="1" sz="1700">
              <a:solidFill>
                <a:srgbClr val="FFFFFF"/>
              </a:solidFill>
            </a:endParaRPr>
          </a:p>
          <a:p>
            <a:pPr indent="0" lvl="0" marL="0" rtl="0" algn="ctr">
              <a:spcBef>
                <a:spcPts val="0"/>
              </a:spcBef>
              <a:spcAft>
                <a:spcPts val="0"/>
              </a:spcAft>
              <a:buNone/>
            </a:pPr>
            <a:r>
              <a:rPr b="1" lang="en-GB">
                <a:solidFill>
                  <a:srgbClr val="FFFFFF"/>
                </a:solidFill>
              </a:rPr>
              <a:t>Negotiators Corner Groups</a:t>
            </a:r>
            <a:endParaRPr b="1">
              <a:solidFill>
                <a:srgbClr val="FFFFFF"/>
              </a:solidFill>
            </a:endParaRPr>
          </a:p>
          <a:p>
            <a:pPr indent="0" lvl="0" marL="0" rtl="0" algn="ctr">
              <a:spcBef>
                <a:spcPts val="0"/>
              </a:spcBef>
              <a:spcAft>
                <a:spcPts val="0"/>
              </a:spcAft>
              <a:buNone/>
            </a:pPr>
            <a:r>
              <a:rPr b="1" lang="en-GB">
                <a:solidFill>
                  <a:srgbClr val="FFFFFF"/>
                </a:solidFill>
              </a:rPr>
              <a:t>Assignment topic:</a:t>
            </a:r>
            <a:endParaRPr b="1">
              <a:solidFill>
                <a:srgbClr val="FFFFFF"/>
              </a:solidFill>
            </a:endParaRPr>
          </a:p>
          <a:p>
            <a:pPr indent="0" lvl="0" marL="0" rtl="0" algn="ctr">
              <a:spcBef>
                <a:spcPts val="0"/>
              </a:spcBef>
              <a:spcAft>
                <a:spcPts val="0"/>
              </a:spcAft>
              <a:buNone/>
            </a:pPr>
            <a:r>
              <a:rPr b="1" lang="en-GB">
                <a:solidFill>
                  <a:srgbClr val="FFFFFF"/>
                </a:solidFill>
              </a:rPr>
              <a:t>Convention on International Trade in Endangered Species of Wild Fauna and Flora (CITES)</a:t>
            </a:r>
            <a:endParaRPr b="1">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None/>
            </a:pPr>
            <a:r>
              <a:rPr lang="en-GB">
                <a:solidFill>
                  <a:srgbClr val="FFFFFF"/>
                </a:solidFill>
              </a:rPr>
              <a:t>Presented by:</a:t>
            </a:r>
            <a:endParaRPr>
              <a:solidFill>
                <a:srgbClr val="FFFFFF"/>
              </a:solidFill>
            </a:endParaRPr>
          </a:p>
          <a:p>
            <a:pPr indent="0" lvl="0" marL="0" rtl="0" algn="l">
              <a:spcBef>
                <a:spcPts val="0"/>
              </a:spcBef>
              <a:spcAft>
                <a:spcPts val="0"/>
              </a:spcAft>
              <a:buNone/>
            </a:pPr>
            <a:r>
              <a:rPr lang="en-GB">
                <a:solidFill>
                  <a:srgbClr val="FFFFFF"/>
                </a:solidFill>
              </a:rPr>
              <a:t>1.Careen Joel</a:t>
            </a:r>
            <a:endParaRPr>
              <a:solidFill>
                <a:srgbClr val="FFFFFF"/>
              </a:solidFill>
            </a:endParaRPr>
          </a:p>
          <a:p>
            <a:pPr indent="0" lvl="0" marL="0" rtl="0" algn="l">
              <a:spcBef>
                <a:spcPts val="0"/>
              </a:spcBef>
              <a:spcAft>
                <a:spcPts val="0"/>
              </a:spcAft>
              <a:buNone/>
            </a:pPr>
            <a:r>
              <a:rPr lang="en-GB">
                <a:solidFill>
                  <a:srgbClr val="FFFFFF"/>
                </a:solidFill>
              </a:rPr>
              <a:t>2.Kaija Emmanuel</a:t>
            </a:r>
            <a:endParaRPr>
              <a:solidFill>
                <a:srgbClr val="FFFFFF"/>
              </a:solidFill>
            </a:endParaRPr>
          </a:p>
          <a:p>
            <a:pPr indent="0" lvl="0" marL="0" rtl="0" algn="l">
              <a:spcBef>
                <a:spcPts val="0"/>
              </a:spcBef>
              <a:spcAft>
                <a:spcPts val="0"/>
              </a:spcAft>
              <a:buNone/>
            </a:pPr>
            <a:r>
              <a:rPr lang="en-GB">
                <a:solidFill>
                  <a:srgbClr val="FFFFFF"/>
                </a:solidFill>
              </a:rPr>
              <a:t>3.Fideline Mboringong</a:t>
            </a:r>
            <a:endParaRPr>
              <a:solidFill>
                <a:srgbClr val="FFFFFF"/>
              </a:solidFill>
            </a:endParaRPr>
          </a:p>
          <a:p>
            <a:pPr indent="0" lvl="0" marL="0" rtl="0" algn="l">
              <a:spcBef>
                <a:spcPts val="0"/>
              </a:spcBef>
              <a:spcAft>
                <a:spcPts val="0"/>
              </a:spcAft>
              <a:buNone/>
            </a:pPr>
            <a:r>
              <a:rPr lang="en-GB">
                <a:solidFill>
                  <a:srgbClr val="FFFFFF"/>
                </a:solidFill>
              </a:rPr>
              <a:t>4.Wellington Matiska</a:t>
            </a:r>
            <a:endParaRPr>
              <a:solidFill>
                <a:srgbClr val="FFFFFF"/>
              </a:solidFill>
            </a:endParaRPr>
          </a:p>
          <a:p>
            <a:pPr indent="0" lvl="0" marL="0" rtl="0" algn="l">
              <a:spcBef>
                <a:spcPts val="0"/>
              </a:spcBef>
              <a:spcAft>
                <a:spcPts val="0"/>
              </a:spcAft>
              <a:buNone/>
            </a:pPr>
            <a:r>
              <a:rPr lang="en-GB">
                <a:solidFill>
                  <a:srgbClr val="FFFFFF"/>
                </a:solidFill>
              </a:rPr>
              <a:t>5.Theodore Nshimiyumuremyi</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ctr">
              <a:spcBef>
                <a:spcPts val="0"/>
              </a:spcBef>
              <a:spcAft>
                <a:spcPts val="0"/>
              </a:spcAft>
              <a:buNone/>
            </a:pPr>
            <a:r>
              <a:rPr lang="en-GB">
                <a:solidFill>
                  <a:srgbClr val="FFFFFF"/>
                </a:solidFill>
              </a:rPr>
              <a:t>On 7th September 2022</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50768d214b7b11fe_5"/>
          <p:cNvSpPr txBox="1"/>
          <p:nvPr>
            <p:ph type="title"/>
          </p:nvPr>
        </p:nvSpPr>
        <p:spPr>
          <a:xfrm>
            <a:off x="510650" y="502675"/>
            <a:ext cx="4308600" cy="7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00000"/>
                </a:solidFill>
              </a:rPr>
              <a:t>Question 4: How does this connect to the other conventions? </a:t>
            </a:r>
            <a:endParaRPr b="1">
              <a:solidFill>
                <a:srgbClr val="000000"/>
              </a:solidFill>
            </a:endParaRPr>
          </a:p>
          <a:p>
            <a:pPr indent="0" lvl="0" marL="0" rtl="0" algn="l">
              <a:lnSpc>
                <a:spcPct val="115000"/>
              </a:lnSpc>
              <a:spcBef>
                <a:spcPts val="0"/>
              </a:spcBef>
              <a:spcAft>
                <a:spcPts val="0"/>
              </a:spcAft>
              <a:buNone/>
            </a:pPr>
            <a:r>
              <a:t/>
            </a:r>
            <a:endParaRPr>
              <a:solidFill>
                <a:srgbClr val="595959"/>
              </a:solidFill>
            </a:endParaRPr>
          </a:p>
          <a:p>
            <a:pPr indent="0" lvl="0" marL="0" rtl="0" algn="l">
              <a:spcBef>
                <a:spcPts val="120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sp>
        <p:nvSpPr>
          <p:cNvPr id="115" name="Google Shape;115;g50768d214b7b11fe_5"/>
          <p:cNvSpPr txBox="1"/>
          <p:nvPr>
            <p:ph idx="1" type="body"/>
          </p:nvPr>
        </p:nvSpPr>
        <p:spPr>
          <a:xfrm>
            <a:off x="243350" y="1467214"/>
            <a:ext cx="4843200" cy="29763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lang="en-GB" sz="1100">
                <a:solidFill>
                  <a:srgbClr val="000000"/>
                </a:solidFill>
              </a:rPr>
              <a:t>CITES AND CBD</a:t>
            </a:r>
            <a:r>
              <a:rPr lang="en-GB" sz="1100">
                <a:solidFill>
                  <a:srgbClr val="000000"/>
                </a:solidFill>
              </a:rPr>
              <a:t> </a:t>
            </a:r>
            <a:endParaRPr sz="1100">
              <a:solidFill>
                <a:srgbClr val="000000"/>
              </a:solidFill>
            </a:endParaRPr>
          </a:p>
          <a:p>
            <a:pPr indent="-298450" lvl="0" marL="457200" rtl="0" algn="just">
              <a:spcBef>
                <a:spcPts val="1200"/>
              </a:spcBef>
              <a:spcAft>
                <a:spcPts val="0"/>
              </a:spcAft>
              <a:buClr>
                <a:srgbClr val="000000"/>
              </a:buClr>
              <a:buSzPts val="1100"/>
              <a:buChar char="●"/>
            </a:pPr>
            <a:r>
              <a:rPr lang="en-GB" sz="1100">
                <a:solidFill>
                  <a:srgbClr val="000000"/>
                </a:solidFill>
              </a:rPr>
              <a:t>  CITES predates CBD by 30 years. However now it would be seen as delivering on one aspect of the second component of biodiversity. </a:t>
            </a:r>
            <a:endParaRPr sz="1100">
              <a:solidFill>
                <a:srgbClr val="000000"/>
              </a:solidFill>
            </a:endParaRPr>
          </a:p>
          <a:p>
            <a:pPr indent="-298450" lvl="0" marL="457200" rtl="0" algn="just">
              <a:spcBef>
                <a:spcPts val="0"/>
              </a:spcBef>
              <a:spcAft>
                <a:spcPts val="0"/>
              </a:spcAft>
              <a:buClr>
                <a:srgbClr val="000000"/>
              </a:buClr>
              <a:buSzPts val="1100"/>
              <a:buChar char="●"/>
            </a:pPr>
            <a:r>
              <a:rPr lang="en-GB" sz="1100">
                <a:solidFill>
                  <a:srgbClr val="000000"/>
                </a:solidFill>
              </a:rPr>
              <a:t>Prior to CBD four main global agreements covered and still cover some aspects of biodiversity conservation and CITES or the Washington Convention was one of those global agreements.</a:t>
            </a:r>
            <a:endParaRPr sz="1100">
              <a:solidFill>
                <a:srgbClr val="000000"/>
              </a:solidFill>
            </a:endParaRPr>
          </a:p>
          <a:p>
            <a:pPr indent="0" lvl="0" marL="0" rtl="0" algn="just">
              <a:spcBef>
                <a:spcPts val="1200"/>
              </a:spcBef>
              <a:spcAft>
                <a:spcPts val="0"/>
              </a:spcAft>
              <a:buClr>
                <a:schemeClr val="dk1"/>
              </a:buClr>
              <a:buSzPts val="1100"/>
              <a:buFont typeface="Arial"/>
              <a:buNone/>
            </a:pPr>
            <a:r>
              <a:rPr lang="en-GB" sz="1100">
                <a:solidFill>
                  <a:srgbClr val="000000"/>
                </a:solidFill>
              </a:rPr>
              <a:t>These conventions respond to specific issues but the CBD is a comprehensive biodiversity agreement.</a:t>
            </a:r>
            <a:endParaRPr sz="1100">
              <a:solidFill>
                <a:srgbClr val="000000"/>
              </a:solidFill>
            </a:endParaRPr>
          </a:p>
          <a:p>
            <a:pPr indent="0" lvl="0" marL="0" rtl="0" algn="just">
              <a:spcBef>
                <a:spcPts val="1200"/>
              </a:spcBef>
              <a:spcAft>
                <a:spcPts val="0"/>
              </a:spcAft>
              <a:buClr>
                <a:schemeClr val="dk1"/>
              </a:buClr>
              <a:buSzPts val="1100"/>
              <a:buFont typeface="Arial"/>
              <a:buNone/>
            </a:pPr>
            <a:r>
              <a:rPr b="1" lang="en-GB" sz="1100">
                <a:solidFill>
                  <a:srgbClr val="000000"/>
                </a:solidFill>
              </a:rPr>
              <a:t>CITES AND UNFCCC</a:t>
            </a:r>
            <a:endParaRPr b="1" sz="1100">
              <a:solidFill>
                <a:srgbClr val="000000"/>
              </a:solidFill>
            </a:endParaRPr>
          </a:p>
          <a:p>
            <a:pPr indent="-298450" lvl="0" marL="457200" rtl="0" algn="just">
              <a:spcBef>
                <a:spcPts val="1200"/>
              </a:spcBef>
              <a:spcAft>
                <a:spcPts val="0"/>
              </a:spcAft>
              <a:buClr>
                <a:srgbClr val="000000"/>
              </a:buClr>
              <a:buSzPts val="1100"/>
              <a:buChar char="●"/>
            </a:pPr>
            <a:r>
              <a:rPr lang="en-GB" sz="1100">
                <a:solidFill>
                  <a:srgbClr val="000000"/>
                </a:solidFill>
              </a:rPr>
              <a:t>The Intergovernmental Panel on Climate Change (IPCC) has linked the increased risk of extinction of species to climate change. </a:t>
            </a:r>
            <a:endParaRPr sz="1100">
              <a:solidFill>
                <a:srgbClr val="000000"/>
              </a:solidFill>
            </a:endParaRPr>
          </a:p>
          <a:p>
            <a:pPr indent="0" lvl="0" marL="0" rtl="0" algn="l">
              <a:spcBef>
                <a:spcPts val="0"/>
              </a:spcBef>
              <a:spcAft>
                <a:spcPts val="0"/>
              </a:spcAft>
              <a:buNone/>
            </a:pPr>
            <a:r>
              <a:t/>
            </a:r>
            <a:endParaRPr sz="11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50768d214b7b11fe_0"/>
          <p:cNvSpPr txBox="1"/>
          <p:nvPr>
            <p:ph type="title"/>
          </p:nvPr>
        </p:nvSpPr>
        <p:spPr>
          <a:xfrm>
            <a:off x="4069300" y="560975"/>
            <a:ext cx="4308600" cy="7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00000"/>
                </a:solidFill>
              </a:rPr>
              <a:t>Question 4: How does this connect to the other conventions? </a:t>
            </a:r>
            <a:endParaRPr b="1">
              <a:solidFill>
                <a:srgbClr val="000000"/>
              </a:solidFill>
            </a:endParaRPr>
          </a:p>
          <a:p>
            <a:pPr indent="0" lvl="0" marL="0" rtl="0" algn="l">
              <a:lnSpc>
                <a:spcPct val="115000"/>
              </a:lnSpc>
              <a:spcBef>
                <a:spcPts val="0"/>
              </a:spcBef>
              <a:spcAft>
                <a:spcPts val="0"/>
              </a:spcAft>
              <a:buNone/>
            </a:pPr>
            <a:r>
              <a:t/>
            </a:r>
            <a:endParaRPr>
              <a:solidFill>
                <a:srgbClr val="595959"/>
              </a:solidFill>
            </a:endParaRPr>
          </a:p>
          <a:p>
            <a:pPr indent="0" lvl="0" marL="0" rtl="0" algn="l">
              <a:spcBef>
                <a:spcPts val="120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595959"/>
              </a:solidFill>
            </a:endParaRPr>
          </a:p>
          <a:p>
            <a:pPr indent="0" lvl="0" marL="0" rtl="0" algn="l">
              <a:spcBef>
                <a:spcPts val="1200"/>
              </a:spcBef>
              <a:spcAft>
                <a:spcPts val="0"/>
              </a:spcAft>
              <a:buNone/>
            </a:pPr>
            <a:r>
              <a:t/>
            </a:r>
            <a:endParaRPr>
              <a:solidFill>
                <a:srgbClr val="000000"/>
              </a:solidFill>
            </a:endParaRPr>
          </a:p>
          <a:p>
            <a:pPr indent="0" lvl="0" marL="0" rtl="0" algn="l">
              <a:spcBef>
                <a:spcPts val="0"/>
              </a:spcBef>
              <a:spcAft>
                <a:spcPts val="0"/>
              </a:spcAft>
              <a:buNone/>
            </a:pPr>
            <a:r>
              <a:t/>
            </a:r>
            <a:endParaRPr/>
          </a:p>
        </p:txBody>
      </p:sp>
      <p:sp>
        <p:nvSpPr>
          <p:cNvPr id="121" name="Google Shape;121;g50768d214b7b11fe_0"/>
          <p:cNvSpPr txBox="1"/>
          <p:nvPr>
            <p:ph idx="1" type="body"/>
          </p:nvPr>
        </p:nvSpPr>
        <p:spPr>
          <a:xfrm>
            <a:off x="3795347" y="1286975"/>
            <a:ext cx="4308600" cy="2976300"/>
          </a:xfrm>
          <a:prstGeom prst="rect">
            <a:avLst/>
          </a:prstGeom>
        </p:spPr>
        <p:txBody>
          <a:bodyPr anchorCtr="0" anchor="t" bIns="91425" lIns="91425" spcFirstLastPara="1" rIns="91425" wrap="square" tIns="91425">
            <a:noAutofit/>
          </a:bodyPr>
          <a:lstStyle/>
          <a:p>
            <a:pPr indent="-298450" lvl="0" marL="457200" rtl="0" algn="just">
              <a:spcBef>
                <a:spcPts val="1200"/>
              </a:spcBef>
              <a:spcAft>
                <a:spcPts val="0"/>
              </a:spcAft>
              <a:buClr>
                <a:srgbClr val="000000"/>
              </a:buClr>
              <a:buSzPts val="1100"/>
              <a:buChar char="●"/>
            </a:pPr>
            <a:r>
              <a:rPr lang="en-GB" sz="1100">
                <a:solidFill>
                  <a:srgbClr val="000000"/>
                </a:solidFill>
              </a:rPr>
              <a:t>The impact of climate change on CITES-listed species that are in trade will affect both the conservation of the species and the livelihoods of local communities that are based on trade in species. </a:t>
            </a:r>
            <a:endParaRPr sz="1100">
              <a:solidFill>
                <a:srgbClr val="000000"/>
              </a:solidFill>
            </a:endParaRPr>
          </a:p>
          <a:p>
            <a:pPr indent="-298450" lvl="0" marL="457200" rtl="0" algn="just">
              <a:spcBef>
                <a:spcPts val="0"/>
              </a:spcBef>
              <a:spcAft>
                <a:spcPts val="0"/>
              </a:spcAft>
              <a:buClr>
                <a:srgbClr val="000000"/>
              </a:buClr>
              <a:buSzPts val="1100"/>
              <a:buChar char="●"/>
            </a:pPr>
            <a:r>
              <a:rPr lang="en-GB" sz="1100">
                <a:solidFill>
                  <a:srgbClr val="000000"/>
                </a:solidFill>
              </a:rPr>
              <a:t>It is pivotal to address the links between species and climate change. This includes the ability of the species to adapt to climate change, as well as the ability of people to adequately address the impacts of climate change on species</a:t>
            </a:r>
            <a:endParaRPr b="1" sz="1100">
              <a:solidFill>
                <a:srgbClr val="000000"/>
              </a:solidFill>
            </a:endParaRPr>
          </a:p>
          <a:p>
            <a:pPr indent="0" lvl="0" marL="0" rtl="0" algn="just">
              <a:spcBef>
                <a:spcPts val="1200"/>
              </a:spcBef>
              <a:spcAft>
                <a:spcPts val="1200"/>
              </a:spcAft>
              <a:buNone/>
            </a:pPr>
            <a:r>
              <a:rPr b="1" lang="en-GB" sz="1100">
                <a:solidFill>
                  <a:srgbClr val="000000"/>
                </a:solidFill>
              </a:rPr>
              <a:t>U.N Convention against Transnational Organized Crime and CITES, </a:t>
            </a:r>
            <a:r>
              <a:rPr lang="en-GB" sz="1100">
                <a:solidFill>
                  <a:srgbClr val="000000"/>
                </a:solidFill>
              </a:rPr>
              <a:t>This convention facilitates development of tools for member states to track down and mitigate on illegal wildlife trade. It is limited in the sense that, its ability to be effective is determined by a member state's ability to implement the stipulation.</a:t>
            </a:r>
            <a:endParaRPr sz="11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1307a1376cf945d_0"/>
          <p:cNvSpPr txBox="1"/>
          <p:nvPr>
            <p:ph type="title"/>
          </p:nvPr>
        </p:nvSpPr>
        <p:spPr>
          <a:xfrm>
            <a:off x="4069300" y="560975"/>
            <a:ext cx="4308600" cy="7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Question 4: How does this connect to the other conventions? </a:t>
            </a:r>
            <a:endParaRPr b="1">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spcBef>
                <a:spcPts val="120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27" name="Google Shape;127;g21307a1376cf945d_0"/>
          <p:cNvSpPr txBox="1"/>
          <p:nvPr>
            <p:ph idx="1" type="body"/>
          </p:nvPr>
        </p:nvSpPr>
        <p:spPr>
          <a:xfrm>
            <a:off x="4069225" y="1606225"/>
            <a:ext cx="4308600" cy="297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sz="1100">
                <a:solidFill>
                  <a:srgbClr val="FFFFFF"/>
                </a:solidFill>
              </a:rPr>
              <a:t>How does the CBD interact with CITES/RAMSAR/CMS</a:t>
            </a:r>
            <a:endParaRPr b="1" sz="1100">
              <a:solidFill>
                <a:srgbClr val="FFFFFF"/>
              </a:solidFill>
            </a:endParaRPr>
          </a:p>
          <a:p>
            <a:pPr indent="0" lvl="0" marL="0" rtl="0" algn="l">
              <a:spcBef>
                <a:spcPts val="0"/>
              </a:spcBef>
              <a:spcAft>
                <a:spcPts val="0"/>
              </a:spcAft>
              <a:buClr>
                <a:schemeClr val="dk1"/>
              </a:buClr>
              <a:buSzPts val="1100"/>
              <a:buFont typeface="Arial"/>
              <a:buNone/>
            </a:pPr>
            <a:r>
              <a:rPr i="1" lang="en-GB" sz="1100">
                <a:solidFill>
                  <a:srgbClr val="FFFFFF"/>
                </a:solidFill>
              </a:rPr>
              <a:t>These are all much older agreements but they deliver on aspects of ecosystem and species conservation objectives.</a:t>
            </a:r>
            <a:endParaRPr sz="1100">
              <a:solidFill>
                <a:srgbClr val="FFFFFF"/>
              </a:solidFill>
            </a:endParaRPr>
          </a:p>
          <a:p>
            <a:pPr indent="0" lvl="0" marL="0" rtl="0" algn="just">
              <a:spcBef>
                <a:spcPts val="1200"/>
              </a:spcBef>
              <a:spcAft>
                <a:spcPts val="0"/>
              </a:spcAft>
              <a:buClr>
                <a:schemeClr val="dk1"/>
              </a:buClr>
              <a:buSzPts val="1100"/>
              <a:buFont typeface="Arial"/>
              <a:buNone/>
            </a:pPr>
            <a:r>
              <a:rPr lang="en-GB" sz="1100">
                <a:solidFill>
                  <a:srgbClr val="FFFFFF"/>
                </a:solidFill>
              </a:rPr>
              <a:t>World Heritage Convention</a:t>
            </a:r>
            <a:endParaRPr sz="1100">
              <a:solidFill>
                <a:srgbClr val="FFFFFF"/>
              </a:solidFill>
            </a:endParaRPr>
          </a:p>
          <a:p>
            <a:pPr indent="0" lvl="0" marL="0" rtl="0" algn="just">
              <a:spcBef>
                <a:spcPts val="1200"/>
              </a:spcBef>
              <a:spcAft>
                <a:spcPts val="0"/>
              </a:spcAft>
              <a:buClr>
                <a:schemeClr val="dk1"/>
              </a:buClr>
              <a:buSzPts val="1100"/>
              <a:buFont typeface="Arial"/>
              <a:buNone/>
            </a:pPr>
            <a:r>
              <a:rPr lang="en-GB" sz="1100">
                <a:solidFill>
                  <a:srgbClr val="FFFFFF"/>
                </a:solidFill>
              </a:rPr>
              <a:t>Ramsar Convention</a:t>
            </a:r>
            <a:endParaRPr sz="1100">
              <a:solidFill>
                <a:srgbClr val="FFFFFF"/>
              </a:solidFill>
            </a:endParaRPr>
          </a:p>
          <a:p>
            <a:pPr indent="0" lvl="0" marL="0" rtl="0" algn="l">
              <a:spcBef>
                <a:spcPts val="1200"/>
              </a:spcBef>
              <a:spcAft>
                <a:spcPts val="0"/>
              </a:spcAft>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652f9ea519e7a0de_0"/>
          <p:cNvSpPr txBox="1"/>
          <p:nvPr>
            <p:ph type="title"/>
          </p:nvPr>
        </p:nvSpPr>
        <p:spPr>
          <a:xfrm>
            <a:off x="4069300" y="560975"/>
            <a:ext cx="4308600" cy="72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000000"/>
                </a:solidFill>
              </a:rPr>
              <a:t>References</a:t>
            </a:r>
            <a:endParaRPr b="1">
              <a:solidFill>
                <a:srgbClr val="000000"/>
              </a:solidFill>
            </a:endParaRPr>
          </a:p>
        </p:txBody>
      </p:sp>
      <p:sp>
        <p:nvSpPr>
          <p:cNvPr id="133" name="Google Shape;133;g652f9ea519e7a0de_0"/>
          <p:cNvSpPr txBox="1"/>
          <p:nvPr>
            <p:ph idx="1" type="body"/>
          </p:nvPr>
        </p:nvSpPr>
        <p:spPr>
          <a:xfrm>
            <a:off x="4069300" y="1083600"/>
            <a:ext cx="4308600" cy="2976300"/>
          </a:xfrm>
          <a:prstGeom prst="rect">
            <a:avLst/>
          </a:prstGeom>
        </p:spPr>
        <p:txBody>
          <a:bodyPr anchorCtr="0" anchor="t" bIns="91425" lIns="91425" spcFirstLastPara="1" rIns="91425" wrap="square" tIns="91425">
            <a:noAutofit/>
          </a:bodyPr>
          <a:lstStyle/>
          <a:p>
            <a:pPr indent="-298450" lvl="0" marL="457200" rtl="0" algn="just">
              <a:spcBef>
                <a:spcPts val="1200"/>
              </a:spcBef>
              <a:spcAft>
                <a:spcPts val="0"/>
              </a:spcAft>
              <a:buClr>
                <a:srgbClr val="000000"/>
              </a:buClr>
              <a:buSzPts val="1100"/>
              <a:buChar char="●"/>
            </a:pPr>
            <a:r>
              <a:rPr lang="en-GB" sz="1100">
                <a:solidFill>
                  <a:srgbClr val="000000"/>
                </a:solidFill>
                <a:latin typeface="Times New Roman"/>
                <a:ea typeface="Times New Roman"/>
                <a:cs typeface="Times New Roman"/>
                <a:sym typeface="Times New Roman"/>
              </a:rPr>
              <a:t>Cites website: </a:t>
            </a:r>
            <a:r>
              <a:rPr lang="en-GB" sz="1100"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https://cites.org/sites/default/files/eng/com/sc/74/Inf/E-SC74-Inf-15.pdf</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a:solidFill>
                  <a:srgbClr val="000000"/>
                </a:solidFill>
                <a:latin typeface="Times New Roman"/>
                <a:ea typeface="Times New Roman"/>
                <a:cs typeface="Times New Roman"/>
                <a:sym typeface="Times New Roman"/>
              </a:rPr>
              <a:t>AWF paper: </a:t>
            </a:r>
            <a:r>
              <a:rPr lang="en-GB" sz="11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https://www.awf.org/blog/what-does-cites-conference-mean-africas-threatened-wildlife</a:t>
            </a:r>
            <a:r>
              <a:rPr lang="en-GB"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a:solidFill>
                  <a:srgbClr val="000000"/>
                </a:solidFill>
                <a:latin typeface="Times New Roman"/>
                <a:ea typeface="Times New Roman"/>
                <a:cs typeface="Times New Roman"/>
                <a:sym typeface="Times New Roman"/>
              </a:rPr>
              <a:t>Research study, Y. Fiadjoe: </a:t>
            </a:r>
            <a:r>
              <a:rPr lang="en-GB" sz="11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https://core.ac.uk/download/pdf/235407592.pdf</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a:solidFill>
                  <a:srgbClr val="000000"/>
                </a:solidFill>
                <a:latin typeface="Times New Roman"/>
                <a:ea typeface="Times New Roman"/>
                <a:cs typeface="Times New Roman"/>
                <a:sym typeface="Times New Roman"/>
              </a:rPr>
              <a:t>Resource Africa: </a:t>
            </a:r>
            <a:r>
              <a:rPr lang="en-GB" sz="1100" u="sng">
                <a:solidFill>
                  <a:srgbClr val="000000"/>
                </a:solidFill>
                <a:latin typeface="Times New Roman"/>
                <a:ea typeface="Times New Roman"/>
                <a:cs typeface="Times New Roman"/>
                <a:sym typeface="Times New Roman"/>
                <a:hlinkClick r:id="rId6">
                  <a:extLst>
                    <a:ext uri="{A12FA001-AC4F-418D-AE19-62706E023703}">
                      <ahyp:hlinkClr val="tx"/>
                    </a:ext>
                  </a:extLst>
                </a:hlinkClick>
              </a:rPr>
              <a:t>https://resourceafrica.net/why-africa-needs-a-common-stance-at-cites/</a:t>
            </a:r>
            <a:r>
              <a:rPr lang="en-GB"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u="sng">
                <a:solidFill>
                  <a:srgbClr val="000000"/>
                </a:solidFill>
                <a:latin typeface="Times New Roman"/>
                <a:ea typeface="Times New Roman"/>
                <a:cs typeface="Times New Roman"/>
                <a:sym typeface="Times New Roman"/>
                <a:hlinkClick r:id="rId7">
                  <a:extLst>
                    <a:ext uri="{A12FA001-AC4F-418D-AE19-62706E023703}">
                      <ahyp:hlinkClr val="tx"/>
                    </a:ext>
                  </a:extLst>
                </a:hlinkClick>
              </a:rPr>
              <a:t>https://www.theguardian.com/environment/2016/oct/02/african-lions-trade-ban-fails-global-wildlife-summit</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u="sng">
                <a:solidFill>
                  <a:srgbClr val="000000"/>
                </a:solidFill>
                <a:latin typeface="Times New Roman"/>
                <a:ea typeface="Times New Roman"/>
                <a:cs typeface="Times New Roman"/>
                <a:sym typeface="Times New Roman"/>
                <a:hlinkClick r:id="rId8">
                  <a:extLst>
                    <a:ext uri="{A12FA001-AC4F-418D-AE19-62706E023703}">
                      <ahyp:hlinkClr val="tx"/>
                    </a:ext>
                  </a:extLst>
                </a:hlinkClick>
              </a:rPr>
              <a:t>https://wwf.panda.org/wwf_news/?205727/Countries-fail-to-protect-endangered-species-from-illegal-trade</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u="sng">
                <a:solidFill>
                  <a:srgbClr val="000000"/>
                </a:solidFill>
                <a:latin typeface="Times New Roman"/>
                <a:ea typeface="Times New Roman"/>
                <a:cs typeface="Times New Roman"/>
                <a:sym typeface="Times New Roman"/>
                <a:hlinkClick r:id="rId9">
                  <a:extLst>
                    <a:ext uri="{A12FA001-AC4F-418D-AE19-62706E023703}">
                      <ahyp:hlinkClr val="tx"/>
                    </a:ext>
                  </a:extLst>
                </a:hlinkClick>
              </a:rPr>
              <a:t>https://www.hsi.org/news-media/southern-african-nations-2019-cites-reservations/</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u="sng">
                <a:solidFill>
                  <a:srgbClr val="000000"/>
                </a:solidFill>
                <a:hlinkClick r:id="rId10">
                  <a:extLst>
                    <a:ext uri="{A12FA001-AC4F-418D-AE19-62706E023703}">
                      <ahyp:hlinkClr val="tx"/>
                    </a:ext>
                  </a:extLst>
                </a:hlinkClick>
              </a:rPr>
              <a:t>Trade dimension and illegal trade in flora (unfccc.int)</a:t>
            </a:r>
            <a:endParaRPr sz="1100">
              <a:solidFill>
                <a:srgbClr val="000000"/>
              </a:solidFill>
              <a:latin typeface="Times New Roman"/>
              <a:ea typeface="Times New Roman"/>
              <a:cs typeface="Times New Roman"/>
              <a:sym typeface="Times New Roman"/>
            </a:endParaRPr>
          </a:p>
          <a:p>
            <a:pPr indent="-298450" lvl="0" marL="457200" rtl="0" algn="just">
              <a:spcBef>
                <a:spcPts val="0"/>
              </a:spcBef>
              <a:spcAft>
                <a:spcPts val="0"/>
              </a:spcAft>
              <a:buClr>
                <a:srgbClr val="000000"/>
              </a:buClr>
              <a:buSzPts val="1100"/>
              <a:buFont typeface="Times New Roman"/>
              <a:buChar char="●"/>
            </a:pPr>
            <a:r>
              <a:rPr lang="en-GB" sz="1100" u="sng">
                <a:solidFill>
                  <a:srgbClr val="000000"/>
                </a:solidFill>
                <a:hlinkClick r:id="rId11">
                  <a:extLst>
                    <a:ext uri="{A12FA001-AC4F-418D-AE19-62706E023703}">
                      <ahyp:hlinkClr val="tx"/>
                    </a:ext>
                  </a:extLst>
                </a:hlinkClick>
              </a:rPr>
              <a:t>final-report-CITES CBD_Vilm_Workshop_Report.doc (live.com)</a:t>
            </a:r>
            <a:endParaRPr sz="1100">
              <a:solidFill>
                <a:srgbClr val="000000"/>
              </a:solidFill>
              <a:latin typeface="Times New Roman"/>
              <a:ea typeface="Times New Roman"/>
              <a:cs typeface="Times New Roman"/>
              <a:sym typeface="Times New Roman"/>
            </a:endParaRPr>
          </a:p>
          <a:p>
            <a:pPr indent="0" lvl="0" marL="457200" rtl="0" algn="just">
              <a:spcBef>
                <a:spcPts val="1200"/>
              </a:spcBef>
              <a:spcAft>
                <a:spcPts val="0"/>
              </a:spcAft>
              <a:buClr>
                <a:schemeClr val="dk1"/>
              </a:buClr>
              <a:buSzPts val="1100"/>
              <a:buFont typeface="Arial"/>
              <a:buNone/>
            </a:pPr>
            <a:r>
              <a:t/>
            </a:r>
            <a:endParaRPr b="1" sz="1100">
              <a:solidFill>
                <a:srgbClr val="000000"/>
              </a:solidFill>
            </a:endParaRPr>
          </a:p>
          <a:p>
            <a:pPr indent="-228600" lvl="0" marL="0" rtl="0" algn="just">
              <a:spcBef>
                <a:spcPts val="1200"/>
              </a:spcBef>
              <a:spcAft>
                <a:spcPts val="0"/>
              </a:spcAft>
              <a:buClr>
                <a:schemeClr val="dk1"/>
              </a:buClr>
              <a:buSzPts val="1100"/>
              <a:buFont typeface="Arial"/>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endParaRPr>
          </a:p>
        </p:txBody>
      </p:sp>
      <p:sp>
        <p:nvSpPr>
          <p:cNvPr id="134" name="Google Shape;134;g652f9ea519e7a0de_0"/>
          <p:cNvSpPr txBox="1"/>
          <p:nvPr/>
        </p:nvSpPr>
        <p:spPr>
          <a:xfrm>
            <a:off x="-1903896" y="2050354"/>
            <a:ext cx="7315200" cy="52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FFFFFF"/>
                </a:solidFill>
              </a:rPr>
              <a:t>ASANTE SANA</a:t>
            </a:r>
            <a:endParaRPr b="1" sz="2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510650" y="502675"/>
            <a:ext cx="4308600" cy="7260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800"/>
              <a:buNone/>
            </a:pPr>
            <a:r>
              <a:rPr b="1" lang="en-GB"/>
              <a:t>Background: CITES</a:t>
            </a:r>
            <a:endParaRPr b="1"/>
          </a:p>
        </p:txBody>
      </p:sp>
      <p:sp>
        <p:nvSpPr>
          <p:cNvPr id="66" name="Google Shape;66;p2"/>
          <p:cNvSpPr txBox="1"/>
          <p:nvPr>
            <p:ph idx="1" type="body"/>
          </p:nvPr>
        </p:nvSpPr>
        <p:spPr>
          <a:xfrm>
            <a:off x="510650" y="1083600"/>
            <a:ext cx="4308600" cy="29763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FFFFFF"/>
              </a:buClr>
              <a:buSzPts val="1100"/>
              <a:buChar char="●"/>
            </a:pPr>
            <a:r>
              <a:rPr lang="en-GB" sz="1100">
                <a:solidFill>
                  <a:srgbClr val="FFFFFF"/>
                </a:solidFill>
              </a:rPr>
              <a:t>CITES aim is to ensure that international trade in specimens of wild animals and plants does not threaten the survival of the species.</a:t>
            </a:r>
            <a:endParaRPr sz="1100">
              <a:solidFill>
                <a:srgbClr val="FFFFFF"/>
              </a:solidFill>
            </a:endParaRPr>
          </a:p>
          <a:p>
            <a:pPr indent="-298450" lvl="0" marL="457200" rtl="0" algn="l">
              <a:lnSpc>
                <a:spcPct val="150000"/>
              </a:lnSpc>
              <a:spcBef>
                <a:spcPts val="0"/>
              </a:spcBef>
              <a:spcAft>
                <a:spcPts val="0"/>
              </a:spcAft>
              <a:buClr>
                <a:srgbClr val="FFFFFF"/>
              </a:buClr>
              <a:buSzPts val="1100"/>
              <a:buChar char="●"/>
            </a:pPr>
            <a:r>
              <a:rPr lang="en-GB" sz="1100">
                <a:solidFill>
                  <a:srgbClr val="FFFFFF"/>
                </a:solidFill>
              </a:rPr>
              <a:t>CITES was drafted as a result of a resolution adopted in 1963 at a meeting of IUCN members, the text of the convention was finally agreed and adopted by 80 countries representative on 3 March 1973 (Washington D.C,USA) and on 1 July 1975 entered in force.</a:t>
            </a:r>
            <a:endParaRPr sz="1100">
              <a:solidFill>
                <a:srgbClr val="FFFFFF"/>
              </a:solidFill>
            </a:endParaRPr>
          </a:p>
          <a:p>
            <a:pPr indent="-298450" lvl="0" marL="457200" rtl="0" algn="l">
              <a:lnSpc>
                <a:spcPct val="150000"/>
              </a:lnSpc>
              <a:spcBef>
                <a:spcPts val="0"/>
              </a:spcBef>
              <a:spcAft>
                <a:spcPts val="0"/>
              </a:spcAft>
              <a:buClr>
                <a:srgbClr val="FFFFFF"/>
              </a:buClr>
              <a:buSzPts val="1100"/>
              <a:buChar char="●"/>
            </a:pPr>
            <a:r>
              <a:rPr lang="en-GB" sz="1100">
                <a:solidFill>
                  <a:srgbClr val="FFFFFF"/>
                </a:solidFill>
              </a:rPr>
              <a:t>CITES is an international agreement to which states and regional economic integration organizations adhere voluntarily, Parties of Convention with now 184 parties (membership). </a:t>
            </a:r>
            <a:endParaRPr sz="1100">
              <a:solidFill>
                <a:srgbClr val="FFFFFF"/>
              </a:solidFill>
            </a:endParaRPr>
          </a:p>
          <a:p>
            <a:pPr indent="-298450" lvl="0" marL="457200" rtl="0" algn="l">
              <a:lnSpc>
                <a:spcPct val="150000"/>
              </a:lnSpc>
              <a:spcBef>
                <a:spcPts val="0"/>
              </a:spcBef>
              <a:spcAft>
                <a:spcPts val="0"/>
              </a:spcAft>
              <a:buClr>
                <a:srgbClr val="FFFFFF"/>
              </a:buClr>
              <a:buSzPts val="1100"/>
              <a:buChar char="●"/>
            </a:pPr>
            <a:r>
              <a:rPr lang="en-GB" sz="1100">
                <a:solidFill>
                  <a:srgbClr val="FFFFFF"/>
                </a:solidFill>
              </a:rPr>
              <a:t>CITES regulates international trade in over 35000 species of plants and animals ensuring that it  is legal, sustainable and traceable </a:t>
            </a:r>
            <a:endParaRPr sz="1100"/>
          </a:p>
          <a:p>
            <a:pPr indent="0" lvl="0" marL="0" rtl="0" algn="l">
              <a:lnSpc>
                <a:spcPct val="115000"/>
              </a:lnSpc>
              <a:spcBef>
                <a:spcPts val="1200"/>
              </a:spcBef>
              <a:spcAft>
                <a:spcPts val="1200"/>
              </a:spcAft>
              <a:buSzPts val="1412"/>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510650" y="502675"/>
            <a:ext cx="4860900" cy="5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Question 1: What are priority issues for Africa in this particular convention? </a:t>
            </a:r>
            <a:endParaRPr b="1"/>
          </a:p>
          <a:p>
            <a:pPr indent="0" lvl="0" marL="0" rtl="0" algn="l">
              <a:lnSpc>
                <a:spcPct val="100000"/>
              </a:lnSpc>
              <a:spcBef>
                <a:spcPts val="0"/>
              </a:spcBef>
              <a:spcAft>
                <a:spcPts val="0"/>
              </a:spcAft>
              <a:buSzPts val="2000"/>
              <a:buNone/>
            </a:pPr>
            <a:r>
              <a:t/>
            </a:r>
            <a:endParaRPr b="1"/>
          </a:p>
        </p:txBody>
      </p:sp>
      <p:sp>
        <p:nvSpPr>
          <p:cNvPr id="72" name="Google Shape;72;p3"/>
          <p:cNvSpPr txBox="1"/>
          <p:nvPr>
            <p:ph idx="1" type="body"/>
          </p:nvPr>
        </p:nvSpPr>
        <p:spPr>
          <a:xfrm>
            <a:off x="510650" y="1397734"/>
            <a:ext cx="4308600" cy="2976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FFFFFF"/>
              </a:buClr>
              <a:buSzPts val="1100"/>
              <a:buChar char="●"/>
            </a:pPr>
            <a:r>
              <a:rPr lang="en-GB" sz="1100">
                <a:solidFill>
                  <a:srgbClr val="FFFFFF"/>
                </a:solidFill>
              </a:rPr>
              <a:t>Trade measures for African Elephant (Loxodonta africana)</a:t>
            </a:r>
            <a:endParaRPr sz="1100">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Uplisting the African elephant to appendix I;</a:t>
            </a:r>
            <a:endParaRPr>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Ivory trade;</a:t>
            </a:r>
            <a:endParaRPr>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Domestic trade; and</a:t>
            </a:r>
            <a:r>
              <a:rPr b="1" lang="en-GB">
                <a:solidFill>
                  <a:srgbClr val="FFFFFF"/>
                </a:solidFill>
              </a:rPr>
              <a:t> </a:t>
            </a:r>
            <a:endParaRPr b="1">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Wildlife trafficking</a:t>
            </a:r>
            <a:endParaRPr>
              <a:solidFill>
                <a:srgbClr val="FFFFFF"/>
              </a:solidFill>
            </a:endParaRPr>
          </a:p>
          <a:p>
            <a:pPr indent="-298450" lvl="0" marL="457200" rtl="0" algn="l">
              <a:spcBef>
                <a:spcPts val="0"/>
              </a:spcBef>
              <a:spcAft>
                <a:spcPts val="0"/>
              </a:spcAft>
              <a:buClr>
                <a:srgbClr val="FFFFFF"/>
              </a:buClr>
              <a:buSzPts val="1100"/>
              <a:buChar char="●"/>
            </a:pPr>
            <a:r>
              <a:rPr lang="en-GB" sz="1100">
                <a:solidFill>
                  <a:srgbClr val="FFFFFF"/>
                </a:solidFill>
              </a:rPr>
              <a:t>Contribution of sustainable use of CITES-listed species to livelihoods of indigenous peoples and local communities</a:t>
            </a:r>
            <a:endParaRPr sz="1100">
              <a:solidFill>
                <a:srgbClr val="FFFFFF"/>
              </a:solidFill>
            </a:endParaRPr>
          </a:p>
          <a:p>
            <a:pPr indent="-298450" lvl="0" marL="457200" rtl="0" algn="l">
              <a:spcBef>
                <a:spcPts val="0"/>
              </a:spcBef>
              <a:spcAft>
                <a:spcPts val="0"/>
              </a:spcAft>
              <a:buClr>
                <a:srgbClr val="FFFFFF"/>
              </a:buClr>
              <a:buSzPts val="1100"/>
              <a:buChar char="●"/>
            </a:pPr>
            <a:r>
              <a:rPr lang="en-GB" sz="1100">
                <a:solidFill>
                  <a:srgbClr val="FFFFFF"/>
                </a:solidFill>
              </a:rPr>
              <a:t>Local community engagement in CITES decision making processes,</a:t>
            </a:r>
            <a:endParaRPr sz="1100">
              <a:solidFill>
                <a:srgbClr val="FFFFFF"/>
              </a:solidFill>
            </a:endParaRPr>
          </a:p>
          <a:p>
            <a:pPr indent="-298450" lvl="0" marL="457200" rtl="0" algn="l">
              <a:spcBef>
                <a:spcPts val="0"/>
              </a:spcBef>
              <a:spcAft>
                <a:spcPts val="0"/>
              </a:spcAft>
              <a:buClr>
                <a:srgbClr val="FFFFFF"/>
              </a:buClr>
              <a:buSzPts val="1100"/>
              <a:buChar char="●"/>
            </a:pPr>
            <a:r>
              <a:rPr lang="en-GB" sz="1100">
                <a:solidFill>
                  <a:srgbClr val="FFFFFF"/>
                </a:solidFill>
              </a:rPr>
              <a:t>To regulate captive breeding from their relative wild products on market</a:t>
            </a:r>
            <a:endParaRPr sz="1100">
              <a:solidFill>
                <a:srgbClr val="FFFFFF"/>
              </a:solidFill>
            </a:endParaRPr>
          </a:p>
          <a:p>
            <a:pPr indent="-298450" lvl="0" marL="457200" rtl="0" algn="l">
              <a:spcBef>
                <a:spcPts val="0"/>
              </a:spcBef>
              <a:spcAft>
                <a:spcPts val="0"/>
              </a:spcAft>
              <a:buClr>
                <a:schemeClr val="dk1"/>
              </a:buClr>
              <a:buSzPts val="1100"/>
              <a:buChar char="●"/>
            </a:pPr>
            <a:r>
              <a:rPr lang="en-GB" sz="1100">
                <a:solidFill>
                  <a:srgbClr val="FFFFFF"/>
                </a:solidFill>
              </a:rPr>
              <a:t>Collaboration between African countries on management of transboundary </a:t>
            </a:r>
            <a:r>
              <a:rPr b="1" lang="en-GB" sz="1100">
                <a:solidFill>
                  <a:srgbClr val="FFFFFF"/>
                </a:solidFill>
              </a:rPr>
              <a:t> initiatives (</a:t>
            </a:r>
            <a:r>
              <a:rPr lang="en-GB" sz="1100">
                <a:solidFill>
                  <a:srgbClr val="FFFFFF"/>
                </a:solidFill>
              </a:rPr>
              <a:t> wildlife corridors).</a:t>
            </a:r>
            <a:endParaRPr sz="1100">
              <a:solidFill>
                <a:srgbClr val="5F6368"/>
              </a:solidFill>
              <a:highlight>
                <a:schemeClr val="lt1"/>
              </a:highlight>
            </a:endParaRPr>
          </a:p>
          <a:p>
            <a:pPr indent="-298450" lvl="0" marL="457200" rtl="0" algn="l">
              <a:spcBef>
                <a:spcPts val="0"/>
              </a:spcBef>
              <a:spcAft>
                <a:spcPts val="0"/>
              </a:spcAft>
              <a:buClr>
                <a:schemeClr val="dk1"/>
              </a:buClr>
              <a:buSzPts val="1100"/>
              <a:buChar char="●"/>
            </a:pPr>
            <a:r>
              <a:rPr lang="en-GB">
                <a:solidFill>
                  <a:schemeClr val="dk1"/>
                </a:solidFill>
              </a:rPr>
              <a:t>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2dab8b54c974a91_0"/>
          <p:cNvSpPr txBox="1"/>
          <p:nvPr>
            <p:ph type="title"/>
          </p:nvPr>
        </p:nvSpPr>
        <p:spPr>
          <a:xfrm>
            <a:off x="4069300" y="560975"/>
            <a:ext cx="43086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000000"/>
                </a:solidFill>
              </a:rPr>
              <a:t>Question 1: What are priority issues for Africa in this particular convention? </a:t>
            </a:r>
            <a:endParaRPr b="1">
              <a:solidFill>
                <a:srgbClr val="000000"/>
              </a:solidFill>
            </a:endParaRPr>
          </a:p>
          <a:p>
            <a:pPr indent="0" lvl="0" marL="0" rtl="0" algn="l">
              <a:spcBef>
                <a:spcPts val="0"/>
              </a:spcBef>
              <a:spcAft>
                <a:spcPts val="0"/>
              </a:spcAft>
              <a:buNone/>
            </a:pPr>
            <a:r>
              <a:t/>
            </a:r>
            <a:endParaRPr b="1">
              <a:solidFill>
                <a:srgbClr val="000000"/>
              </a:solidFill>
            </a:endParaRPr>
          </a:p>
        </p:txBody>
      </p:sp>
      <p:sp>
        <p:nvSpPr>
          <p:cNvPr id="78" name="Google Shape;78;g32dab8b54c974a91_0"/>
          <p:cNvSpPr txBox="1"/>
          <p:nvPr>
            <p:ph idx="1" type="body"/>
          </p:nvPr>
        </p:nvSpPr>
        <p:spPr>
          <a:xfrm>
            <a:off x="4069300" y="1690125"/>
            <a:ext cx="4308600" cy="26655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chemeClr val="dk1"/>
              </a:buClr>
              <a:buSzPts val="1100"/>
              <a:buChar char="●"/>
            </a:pPr>
            <a:r>
              <a:rPr lang="en-GB" sz="1100">
                <a:solidFill>
                  <a:schemeClr val="dk1"/>
                </a:solidFill>
              </a:rPr>
              <a:t>National laws to implement and enforce CITES</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CITES processes</a:t>
            </a:r>
            <a:endParaRPr sz="1100">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Perceived unfair voting mechanisms - Rule No. 26</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Decision making on proposals in the same taxon - Rule No. 25</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Limited use of scientific evidence - use of emotions, philosophy</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Role of non-state actors - becoming too influenti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79eae0cf5e8c8909_5"/>
          <p:cNvSpPr txBox="1"/>
          <p:nvPr>
            <p:ph type="title"/>
          </p:nvPr>
        </p:nvSpPr>
        <p:spPr>
          <a:xfrm>
            <a:off x="510650" y="502675"/>
            <a:ext cx="43086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Question 2:  Are African countries aligned on these positions? </a:t>
            </a:r>
            <a:endParaRPr/>
          </a:p>
        </p:txBody>
      </p:sp>
      <p:sp>
        <p:nvSpPr>
          <p:cNvPr id="84" name="Google Shape;84;g79eae0cf5e8c8909_5"/>
          <p:cNvSpPr txBox="1"/>
          <p:nvPr>
            <p:ph idx="1" type="body"/>
          </p:nvPr>
        </p:nvSpPr>
        <p:spPr>
          <a:xfrm>
            <a:off x="510650" y="1228675"/>
            <a:ext cx="4308600" cy="279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1100">
                <a:solidFill>
                  <a:schemeClr val="dk1"/>
                </a:solidFill>
              </a:rPr>
              <a:t>The protection and proper management of trade for wildlife species is significantly impactful for African economies. Having an upper hand in this will by far help stop destruction and corrosion of these species, amplify national incomes and In turn help in the achievement of the Sustainable Development Goals (SDGs).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GB" sz="1100" u="sng">
                <a:solidFill>
                  <a:schemeClr val="dk1"/>
                </a:solidFill>
              </a:rPr>
              <a:t>Contextual situation.</a:t>
            </a:r>
            <a:endParaRPr b="1" sz="1100" u="sng">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Africa is weakened as a block in the CITES decision making processes because it is lacking a unified voice. The most common debate of reference being on the ivory trade ban. </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79eae0cf5e8c8909_0"/>
          <p:cNvSpPr txBox="1"/>
          <p:nvPr>
            <p:ph type="title"/>
          </p:nvPr>
        </p:nvSpPr>
        <p:spPr>
          <a:xfrm>
            <a:off x="4069300" y="560975"/>
            <a:ext cx="43086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Question 2:  Are African countries aligned on these positions? </a:t>
            </a:r>
            <a:endParaRPr>
              <a:solidFill>
                <a:srgbClr val="000000"/>
              </a:solidFill>
            </a:endParaRPr>
          </a:p>
          <a:p>
            <a:pPr indent="0" lvl="0" marL="0" rtl="0" algn="l">
              <a:spcBef>
                <a:spcPts val="0"/>
              </a:spcBef>
              <a:spcAft>
                <a:spcPts val="0"/>
              </a:spcAft>
              <a:buNone/>
            </a:pPr>
            <a:r>
              <a:t/>
            </a:r>
            <a:endParaRPr/>
          </a:p>
        </p:txBody>
      </p:sp>
      <p:sp>
        <p:nvSpPr>
          <p:cNvPr id="90" name="Google Shape;90;g79eae0cf5e8c8909_0"/>
          <p:cNvSpPr txBox="1"/>
          <p:nvPr>
            <p:ph idx="1" type="body"/>
          </p:nvPr>
        </p:nvSpPr>
        <p:spPr>
          <a:xfrm>
            <a:off x="4069300" y="1286975"/>
            <a:ext cx="4308600" cy="2976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African countries lack alignment in decision making mirroring from the needs and national specific issues that bind them to the decisions they make.</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An in-depth holistic approach for solutions is leaving African countries failing to balance between sustainable conservation measures and sustainable use of wildlife resources. </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The situation also sites lack of focus on other key wildlife trade trends and  only offering focus on a few pressing issues.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58dbc682617e067_0"/>
          <p:cNvSpPr txBox="1"/>
          <p:nvPr>
            <p:ph type="title"/>
          </p:nvPr>
        </p:nvSpPr>
        <p:spPr>
          <a:xfrm>
            <a:off x="510650" y="502675"/>
            <a:ext cx="4308600" cy="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000000"/>
                </a:solidFill>
              </a:rPr>
              <a:t>Question 2:  Are African countries aligned on these positions? </a:t>
            </a:r>
            <a:endParaRPr>
              <a:solidFill>
                <a:srgbClr val="000000"/>
              </a:solidFill>
            </a:endParaRPr>
          </a:p>
        </p:txBody>
      </p:sp>
      <p:sp>
        <p:nvSpPr>
          <p:cNvPr id="96" name="Google Shape;96;g158dbc682617e067_0"/>
          <p:cNvSpPr txBox="1"/>
          <p:nvPr>
            <p:ph idx="1" type="body"/>
          </p:nvPr>
        </p:nvSpPr>
        <p:spPr>
          <a:xfrm>
            <a:off x="295425" y="1228675"/>
            <a:ext cx="4308600" cy="297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Extent of Alignment Table</a:t>
            </a:r>
            <a:endParaRPr b="1"/>
          </a:p>
        </p:txBody>
      </p:sp>
      <p:graphicFrame>
        <p:nvGraphicFramePr>
          <p:cNvPr id="97" name="Google Shape;97;g158dbc682617e067_0"/>
          <p:cNvGraphicFramePr/>
          <p:nvPr/>
        </p:nvGraphicFramePr>
        <p:xfrm>
          <a:off x="804237" y="1656708"/>
          <a:ext cx="3000000" cy="3000000"/>
        </p:xfrm>
        <a:graphic>
          <a:graphicData uri="http://schemas.openxmlformats.org/drawingml/2006/table">
            <a:tbl>
              <a:tblPr>
                <a:noFill/>
                <a:tableStyleId>{FEE845A8-6BAB-4B19-8F5A-690DCB4ECEA7}</a:tableStyleId>
              </a:tblPr>
              <a:tblGrid>
                <a:gridCol w="2511850"/>
                <a:gridCol w="2511850"/>
                <a:gridCol w="2511850"/>
              </a:tblGrid>
              <a:tr h="678625">
                <a:tc>
                  <a:txBody>
                    <a:bodyPr/>
                    <a:lstStyle/>
                    <a:p>
                      <a:pPr indent="0" lvl="0" marL="0" rtl="0" algn="l">
                        <a:spcBef>
                          <a:spcPts val="0"/>
                        </a:spcBef>
                        <a:spcAft>
                          <a:spcPts val="0"/>
                        </a:spcAft>
                        <a:buNone/>
                      </a:pPr>
                      <a:r>
                        <a:rPr b="1" lang="en-GB">
                          <a:solidFill>
                            <a:srgbClr val="FFFFFF"/>
                          </a:solidFill>
                        </a:rPr>
                        <a:t>To a larger extent</a:t>
                      </a:r>
                      <a:endParaRPr b="1">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rPr>
                        <a:t>To a lesser extent</a:t>
                      </a:r>
                      <a:endParaRPr b="1">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rPr>
                        <a:t>None</a:t>
                      </a:r>
                      <a:endParaRPr b="1">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r>
              <a:tr h="678625">
                <a:tc>
                  <a:txBody>
                    <a:bodyPr/>
                    <a:lstStyle/>
                    <a:p>
                      <a:pPr indent="0" lvl="0" marL="0" rtl="0" algn="l">
                        <a:lnSpc>
                          <a:spcPct val="115000"/>
                        </a:lnSpc>
                        <a:spcBef>
                          <a:spcPts val="0"/>
                        </a:spcBef>
                        <a:spcAft>
                          <a:spcPts val="0"/>
                        </a:spcAft>
                        <a:buNone/>
                      </a:pPr>
                      <a:r>
                        <a:rPr lang="en-GB" sz="1100">
                          <a:solidFill>
                            <a:srgbClr val="FFFFFF"/>
                          </a:solidFill>
                        </a:rPr>
                        <a:t>Local community engagement in CITES decision making processes,</a:t>
                      </a:r>
                      <a:endParaRPr sz="1100">
                        <a:solidFill>
                          <a:srgbClr val="FFFFFF"/>
                        </a:solidFill>
                      </a:endParaRPr>
                    </a:p>
                    <a:p>
                      <a:pPr indent="0" lvl="0" marL="0" rtl="0" algn="l">
                        <a:spcBef>
                          <a:spcPts val="0"/>
                        </a:spcBef>
                        <a:spcAft>
                          <a:spcPts val="0"/>
                        </a:spcAft>
                        <a:buNone/>
                      </a:pPr>
                      <a:r>
                        <a:t/>
                      </a:r>
                      <a:endParaRPr sz="1100">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solidFill>
                            <a:srgbClr val="FFFFFF"/>
                          </a:solidFill>
                        </a:rPr>
                        <a:t>To regulate captive breeding from their relative wild products on market</a:t>
                      </a:r>
                      <a:endParaRPr sz="1100">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solidFill>
                            <a:srgbClr val="FFFFFF"/>
                          </a:solidFill>
                        </a:rPr>
                        <a:t>Trade measures for African Elephant (Loxodonta africana)</a:t>
                      </a:r>
                      <a:endParaRPr sz="1100">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r>
              <a:tr h="678625">
                <a:tc>
                  <a:txBody>
                    <a:bodyPr/>
                    <a:lstStyle/>
                    <a:p>
                      <a:pPr indent="0" lvl="0" marL="0" rtl="0" algn="l">
                        <a:lnSpc>
                          <a:spcPct val="115000"/>
                        </a:lnSpc>
                        <a:spcBef>
                          <a:spcPts val="0"/>
                        </a:spcBef>
                        <a:spcAft>
                          <a:spcPts val="0"/>
                        </a:spcAft>
                        <a:buNone/>
                      </a:pPr>
                      <a:r>
                        <a:rPr lang="en-GB" sz="1100">
                          <a:solidFill>
                            <a:srgbClr val="FFFFFF"/>
                          </a:solidFill>
                        </a:rPr>
                        <a:t>Collaboration between African countries on management of transboundary </a:t>
                      </a:r>
                      <a:r>
                        <a:rPr b="1" lang="en-GB" sz="1100">
                          <a:solidFill>
                            <a:srgbClr val="FFFFFF"/>
                          </a:solidFill>
                        </a:rPr>
                        <a:t> initiatives (</a:t>
                      </a:r>
                      <a:r>
                        <a:rPr lang="en-GB" sz="1100">
                          <a:solidFill>
                            <a:srgbClr val="FFFFFF"/>
                          </a:solidFill>
                        </a:rPr>
                        <a:t> wildlife corridors)</a:t>
                      </a:r>
                      <a:endParaRPr sz="1100">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rPr>
                        <a:t>CITES processes</a:t>
                      </a:r>
                      <a:endParaRPr>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solidFill>
                            <a:srgbClr val="FFFFFF"/>
                          </a:solidFill>
                        </a:rPr>
                        <a:t>Contribution of sustainable use of CITES-listed species to livelihoods of indigenous peoples and local communities</a:t>
                      </a:r>
                      <a:endParaRPr sz="1100">
                        <a:solidFill>
                          <a:srgbClr val="FFFFFF"/>
                        </a:solidFill>
                      </a:endParaRPr>
                    </a:p>
                    <a:p>
                      <a:pPr indent="0" lvl="0" marL="0" rtl="0" algn="l">
                        <a:spcBef>
                          <a:spcPts val="0"/>
                        </a:spcBef>
                        <a:spcAft>
                          <a:spcPts val="0"/>
                        </a:spcAft>
                        <a:buNone/>
                      </a:pPr>
                      <a:r>
                        <a:t/>
                      </a:r>
                      <a:endParaRPr sz="1100">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r>
              <a:tr h="678625">
                <a:tc>
                  <a:txBody>
                    <a:bodyPr/>
                    <a:lstStyle/>
                    <a:p>
                      <a:pPr indent="0" lvl="0" marL="0" rtl="0" algn="l">
                        <a:spcBef>
                          <a:spcPts val="0"/>
                        </a:spcBef>
                        <a:spcAft>
                          <a:spcPts val="0"/>
                        </a:spcAft>
                        <a:buNone/>
                      </a:pPr>
                      <a:r>
                        <a:rPr lang="en-GB">
                          <a:solidFill>
                            <a:srgbClr val="FFFFFF"/>
                          </a:solidFill>
                        </a:rPr>
                        <a:t>National laws to </a:t>
                      </a:r>
                      <a:r>
                        <a:rPr lang="en-GB">
                          <a:solidFill>
                            <a:srgbClr val="FFFFFF"/>
                          </a:solidFill>
                        </a:rPr>
                        <a:t>implement and enforce CITES</a:t>
                      </a:r>
                      <a:endParaRPr>
                        <a:solidFill>
                          <a:srgbClr val="FFFFFF"/>
                        </a:solidFill>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CCCCCC"/>
                      </a:solidFill>
                      <a:prstDash val="solid"/>
                      <a:round/>
                      <a:headEnd len="sm" w="sm" type="none"/>
                      <a:tailEnd len="sm" w="sm" type="none"/>
                    </a:lnL>
                    <a:lnR cap="flat" cmpd="sng" w="38100">
                      <a:solidFill>
                        <a:srgbClr val="CCCCCC"/>
                      </a:solidFill>
                      <a:prstDash val="solid"/>
                      <a:round/>
                      <a:headEnd len="sm" w="sm" type="none"/>
                      <a:tailEnd len="sm" w="sm" type="none"/>
                    </a:lnR>
                    <a:lnT cap="flat" cmpd="sng" w="38100">
                      <a:solidFill>
                        <a:srgbClr val="CCCCCC"/>
                      </a:solidFill>
                      <a:prstDash val="solid"/>
                      <a:round/>
                      <a:headEnd len="sm" w="sm" type="none"/>
                      <a:tailEnd len="sm" w="sm" type="none"/>
                    </a:lnT>
                    <a:lnB cap="flat" cmpd="sng" w="38100">
                      <a:solidFill>
                        <a:srgbClr val="CCCCCC"/>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7f3f47897f8c6454_0"/>
          <p:cNvSpPr txBox="1"/>
          <p:nvPr>
            <p:ph type="title"/>
          </p:nvPr>
        </p:nvSpPr>
        <p:spPr>
          <a:xfrm>
            <a:off x="510650" y="502675"/>
            <a:ext cx="4308600" cy="7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Question 3: Where are they not aligned and why? </a:t>
            </a:r>
            <a:endParaRPr b="1">
              <a:solidFill>
                <a:srgbClr val="FFFFFF"/>
              </a:solidFill>
            </a:endParaRPr>
          </a:p>
          <a:p>
            <a:pPr indent="0" lvl="0" marL="0" rtl="0" algn="l">
              <a:spcBef>
                <a:spcPts val="0"/>
              </a:spcBef>
              <a:spcAft>
                <a:spcPts val="0"/>
              </a:spcAft>
              <a:buNone/>
            </a:pPr>
            <a:r>
              <a:t/>
            </a:r>
            <a:endParaRPr>
              <a:solidFill>
                <a:srgbClr val="FFFFFF"/>
              </a:solidFill>
            </a:endParaRPr>
          </a:p>
        </p:txBody>
      </p:sp>
      <p:sp>
        <p:nvSpPr>
          <p:cNvPr id="103" name="Google Shape;103;g7f3f47897f8c6454_0"/>
          <p:cNvSpPr txBox="1"/>
          <p:nvPr>
            <p:ph idx="1" type="body"/>
          </p:nvPr>
        </p:nvSpPr>
        <p:spPr>
          <a:xfrm>
            <a:off x="510575" y="1547925"/>
            <a:ext cx="4308600" cy="29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rgbClr val="FFFFFF"/>
                </a:solidFill>
              </a:rPr>
              <a:t>Trade measures for African Elephant (Loxodonta africana)</a:t>
            </a:r>
            <a:endParaRPr b="1" sz="1100">
              <a:solidFill>
                <a:srgbClr val="FFFFFF"/>
              </a:solidFill>
            </a:endParaRPr>
          </a:p>
          <a:p>
            <a:pPr indent="-298450" lvl="0" marL="457200" rtl="0" algn="l">
              <a:spcBef>
                <a:spcPts val="0"/>
              </a:spcBef>
              <a:spcAft>
                <a:spcPts val="0"/>
              </a:spcAft>
              <a:buClr>
                <a:srgbClr val="FFFFFF"/>
              </a:buClr>
              <a:buSzPts val="1100"/>
              <a:buChar char="●"/>
            </a:pPr>
            <a:r>
              <a:rPr lang="en-GB" sz="1100">
                <a:solidFill>
                  <a:srgbClr val="FFFFFF"/>
                </a:solidFill>
              </a:rPr>
              <a:t>Most of the misalignment border on African Elephant</a:t>
            </a:r>
            <a:endParaRPr sz="1100">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Appendix listing of the African elephant - declining global population vs rising regional populations, sustainable use, consumptive vs non-consumptive use, livelihoods	</a:t>
            </a:r>
            <a:endParaRPr>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Ivory stockpile trade - costs of maintaining stockpiles, optimal use, poaching </a:t>
            </a:r>
            <a:endParaRPr>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Total ban on domestic ivory trade - sovereignty, mandate, sustainable use, benefits, conservation, evidence, poaching &amp; illegal trade, mixed signals to consumers</a:t>
            </a:r>
            <a:r>
              <a:rPr b="1" lang="en-GB">
                <a:solidFill>
                  <a:srgbClr val="FFFFFF"/>
                </a:solidFill>
              </a:rPr>
              <a:t>   </a:t>
            </a:r>
            <a:endParaRPr b="1">
              <a:solidFill>
                <a:srgbClr val="FFFFFF"/>
              </a:solidFill>
            </a:endParaRPr>
          </a:p>
          <a:p>
            <a:pPr indent="-298450" lvl="1" marL="914400" rtl="0" algn="l">
              <a:spcBef>
                <a:spcPts val="0"/>
              </a:spcBef>
              <a:spcAft>
                <a:spcPts val="0"/>
              </a:spcAft>
              <a:buClr>
                <a:srgbClr val="FFFFFF"/>
              </a:buClr>
              <a:buSzPts val="1100"/>
              <a:buChar char="○"/>
            </a:pPr>
            <a:r>
              <a:rPr lang="en-GB">
                <a:solidFill>
                  <a:srgbClr val="FFFFFF"/>
                </a:solidFill>
              </a:rPr>
              <a:t>Regulation of ban on trade of the African lion whose population is at 8 percent compared to 300 years ago!!</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3611bf2793d0eb9_0"/>
          <p:cNvSpPr txBox="1"/>
          <p:nvPr>
            <p:ph type="title"/>
          </p:nvPr>
        </p:nvSpPr>
        <p:spPr>
          <a:xfrm>
            <a:off x="4069300" y="560975"/>
            <a:ext cx="4308600" cy="72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Question 3: Where are they not aligned and why? </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p>
        </p:txBody>
      </p:sp>
      <p:sp>
        <p:nvSpPr>
          <p:cNvPr id="109" name="Google Shape;109;g23611bf2793d0eb9_0"/>
          <p:cNvSpPr txBox="1"/>
          <p:nvPr>
            <p:ph idx="1" type="body"/>
          </p:nvPr>
        </p:nvSpPr>
        <p:spPr>
          <a:xfrm>
            <a:off x="3848356" y="1526712"/>
            <a:ext cx="4308600" cy="2976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en-GB" sz="1100">
                <a:solidFill>
                  <a:srgbClr val="FFFFFF"/>
                </a:solidFill>
              </a:rPr>
              <a:t> Sustainable use</a:t>
            </a:r>
            <a:endParaRPr b="1"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298450" lvl="2" marL="1371600" rtl="0" algn="l">
              <a:spcBef>
                <a:spcPts val="0"/>
              </a:spcBef>
              <a:spcAft>
                <a:spcPts val="0"/>
              </a:spcAft>
              <a:buClr>
                <a:srgbClr val="FFFFFF"/>
              </a:buClr>
              <a:buSzPts val="1100"/>
              <a:buChar char="■"/>
            </a:pPr>
            <a:r>
              <a:rPr lang="en-GB">
                <a:solidFill>
                  <a:srgbClr val="FFFFFF"/>
                </a:solidFill>
              </a:rPr>
              <a:t>Southern Africa countries fail to collectively agree on regulatory approaches for giraffe wildlife trade</a:t>
            </a:r>
            <a:endParaRPr>
              <a:solidFill>
                <a:srgbClr val="FFFFFF"/>
              </a:solidFill>
            </a:endParaRPr>
          </a:p>
          <a:p>
            <a:pPr indent="-298450" lvl="2" marL="1371600" rtl="0" algn="just">
              <a:spcBef>
                <a:spcPts val="0"/>
              </a:spcBef>
              <a:spcAft>
                <a:spcPts val="0"/>
              </a:spcAft>
              <a:buClr>
                <a:srgbClr val="FFFFFF"/>
              </a:buClr>
              <a:buSzPts val="1100"/>
              <a:buChar char="■"/>
            </a:pPr>
            <a:r>
              <a:rPr lang="en-GB">
                <a:solidFill>
                  <a:srgbClr val="FFFFFF"/>
                </a:solidFill>
              </a:rPr>
              <a:t>·       Africa tends to be deeply and bitterly divided on CITES matters, with countries like Kenya, Nigeria, Mali, Burkina Faso, Niger etc. being ideologically opposed to extractive use of charismatic species and very pro animal welfare, while Southern Africa countries believe strongly in sustainable use.</a:t>
            </a:r>
            <a:endParaRPr>
              <a:solidFill>
                <a:srgbClr val="FFFFFF"/>
              </a:solidFill>
            </a:endParaRPr>
          </a:p>
          <a:p>
            <a:pPr indent="-298450" lvl="2" marL="1371600" rtl="0" algn="l">
              <a:spcBef>
                <a:spcPts val="0"/>
              </a:spcBef>
              <a:spcAft>
                <a:spcPts val="0"/>
              </a:spcAft>
              <a:buClr>
                <a:srgbClr val="FFFFFF"/>
              </a:buClr>
              <a:buSzPts val="1100"/>
              <a:buChar char="■"/>
            </a:pPr>
            <a:r>
              <a:rPr lang="en-GB">
                <a:solidFill>
                  <a:srgbClr val="FFFFFF"/>
                </a:solidFill>
              </a:rPr>
              <a:t>Hunting - Southern Africa for and Eastern Africa against.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